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12"/>
  </p:notesMasterIdLst>
  <p:sldIdLst>
    <p:sldId id="348" r:id="rId5"/>
    <p:sldId id="266" r:id="rId6"/>
    <p:sldId id="317" r:id="rId7"/>
    <p:sldId id="353" r:id="rId8"/>
    <p:sldId id="324" r:id="rId9"/>
    <p:sldId id="306" r:id="rId10"/>
    <p:sldId id="352" r:id="rId11"/>
  </p:sldIdLst>
  <p:sldSz cx="12192000" cy="6858000"/>
  <p:notesSz cx="6858000" cy="9144000"/>
  <p:embeddedFontLst>
    <p:embeddedFont>
      <p:font typeface="Proxima Nova Rg" panose="02000506030000020004" charset="0"/>
      <p:regular r:id="rId13"/>
      <p:bold r:id="rId14"/>
    </p:embeddedFont>
  </p:embeddedFont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7045"/>
    <a:srgbClr val="E3D9C2"/>
    <a:srgbClr val="F2BA6E"/>
    <a:srgbClr val="C2E3FA"/>
    <a:srgbClr val="ED4AA8"/>
    <a:srgbClr val="DB5E38"/>
    <a:srgbClr val="6BBAF5"/>
    <a:srgbClr val="FDECB4"/>
    <a:srgbClr val="7A706B"/>
    <a:srgbClr val="BFD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7FCED0-CBF9-02F0-4419-5D621B3F1EA6}" v="282" dt="2024-06-13T12:01:37.3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76" autoAdjust="0"/>
    <p:restoredTop sz="94660"/>
  </p:normalViewPr>
  <p:slideViewPr>
    <p:cSldViewPr snapToGrid="0">
      <p:cViewPr varScale="1">
        <p:scale>
          <a:sx n="77" d="100"/>
          <a:sy n="77" d="100"/>
        </p:scale>
        <p:origin x="662" y="58"/>
      </p:cViewPr>
      <p:guideLst>
        <p:guide orient="horz" pos="436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ye Booth" userId="S::faye.booth@educationcompany.co.uk::d3db5133-954f-4a14-819c-c964e48f1803" providerId="AD" clId="Web-{1E7FCED0-CBF9-02F0-4419-5D621B3F1EA6}"/>
    <pc:docChg chg="addSld modSld">
      <pc:chgData name="Faye Booth" userId="S::faye.booth@educationcompany.co.uk::d3db5133-954f-4a14-819c-c964e48f1803" providerId="AD" clId="Web-{1E7FCED0-CBF9-02F0-4419-5D621B3F1EA6}" dt="2024-06-13T12:01:37.323" v="273" actId="1076"/>
      <pc:docMkLst>
        <pc:docMk/>
      </pc:docMkLst>
      <pc:sldChg chg="modSp">
        <pc:chgData name="Faye Booth" userId="S::faye.booth@educationcompany.co.uk::d3db5133-954f-4a14-819c-c964e48f1803" providerId="AD" clId="Web-{1E7FCED0-CBF9-02F0-4419-5D621B3F1EA6}" dt="2024-06-13T11:50:28.609" v="0" actId="20577"/>
        <pc:sldMkLst>
          <pc:docMk/>
          <pc:sldMk cId="1288518783" sldId="306"/>
        </pc:sldMkLst>
        <pc:spChg chg="mod">
          <ac:chgData name="Faye Booth" userId="S::faye.booth@educationcompany.co.uk::d3db5133-954f-4a14-819c-c964e48f1803" providerId="AD" clId="Web-{1E7FCED0-CBF9-02F0-4419-5D621B3F1EA6}" dt="2024-06-13T11:50:28.609" v="0" actId="20577"/>
          <ac:spMkLst>
            <pc:docMk/>
            <pc:sldMk cId="1288518783" sldId="306"/>
            <ac:spMk id="3" creationId="{7FE19E85-33B8-8D21-260D-4BF6F69D0AE0}"/>
          </ac:spMkLst>
        </pc:spChg>
      </pc:sldChg>
      <pc:sldChg chg="addSp delSp modSp add replId">
        <pc:chgData name="Faye Booth" userId="S::faye.booth@educationcompany.co.uk::d3db5133-954f-4a14-819c-c964e48f1803" providerId="AD" clId="Web-{1E7FCED0-CBF9-02F0-4419-5D621B3F1EA6}" dt="2024-06-13T12:01:37.323" v="273" actId="1076"/>
        <pc:sldMkLst>
          <pc:docMk/>
          <pc:sldMk cId="175489156" sldId="353"/>
        </pc:sldMkLst>
        <pc:spChg chg="mod">
          <ac:chgData name="Faye Booth" userId="S::faye.booth@educationcompany.co.uk::d3db5133-954f-4a14-819c-c964e48f1803" providerId="AD" clId="Web-{1E7FCED0-CBF9-02F0-4419-5D621B3F1EA6}" dt="2024-06-13T11:58:12.815" v="171" actId="14100"/>
          <ac:spMkLst>
            <pc:docMk/>
            <pc:sldMk cId="175489156" sldId="353"/>
            <ac:spMk id="3" creationId="{1B07425A-BA11-57D0-595C-E97FCD7DF264}"/>
          </ac:spMkLst>
        </pc:spChg>
        <pc:spChg chg="add mod">
          <ac:chgData name="Faye Booth" userId="S::faye.booth@educationcompany.co.uk::d3db5133-954f-4a14-819c-c964e48f1803" providerId="AD" clId="Web-{1E7FCED0-CBF9-02F0-4419-5D621B3F1EA6}" dt="2024-06-13T11:58:07.127" v="170" actId="14100"/>
          <ac:spMkLst>
            <pc:docMk/>
            <pc:sldMk cId="175489156" sldId="353"/>
            <ac:spMk id="7" creationId="{0E64ECB3-F8D5-EE17-FC9A-6DFFA176D500}"/>
          </ac:spMkLst>
        </pc:spChg>
        <pc:spChg chg="add mod">
          <ac:chgData name="Faye Booth" userId="S::faye.booth@educationcompany.co.uk::d3db5133-954f-4a14-819c-c964e48f1803" providerId="AD" clId="Web-{1E7FCED0-CBF9-02F0-4419-5D621B3F1EA6}" dt="2024-06-13T11:58:17.456" v="172" actId="14100"/>
          <ac:spMkLst>
            <pc:docMk/>
            <pc:sldMk cId="175489156" sldId="353"/>
            <ac:spMk id="9" creationId="{B325B968-A504-1E30-BB12-EED83FD62A4B}"/>
          </ac:spMkLst>
        </pc:spChg>
        <pc:spChg chg="add mod">
          <ac:chgData name="Faye Booth" userId="S::faye.booth@educationcompany.co.uk::d3db5133-954f-4a14-819c-c964e48f1803" providerId="AD" clId="Web-{1E7FCED0-CBF9-02F0-4419-5D621B3F1EA6}" dt="2024-06-13T12:01:37.323" v="273" actId="1076"/>
          <ac:spMkLst>
            <pc:docMk/>
            <pc:sldMk cId="175489156" sldId="353"/>
            <ac:spMk id="11" creationId="{EF41DB4C-7670-B138-B1A3-6F325EA43724}"/>
          </ac:spMkLst>
        </pc:spChg>
        <pc:spChg chg="add del">
          <ac:chgData name="Faye Booth" userId="S::faye.booth@educationcompany.co.uk::d3db5133-954f-4a14-819c-c964e48f1803" providerId="AD" clId="Web-{1E7FCED0-CBF9-02F0-4419-5D621B3F1EA6}" dt="2024-06-13T11:59:25.036" v="180"/>
          <ac:spMkLst>
            <pc:docMk/>
            <pc:sldMk cId="175489156" sldId="353"/>
            <ac:spMk id="13" creationId="{C5DB3022-DFFC-E622-775C-6CD791B6EC0A}"/>
          </ac:spMkLst>
        </pc:spChg>
        <pc:picChg chg="del">
          <ac:chgData name="Faye Booth" userId="S::faye.booth@educationcompany.co.uk::d3db5133-954f-4a14-819c-c964e48f1803" providerId="AD" clId="Web-{1E7FCED0-CBF9-02F0-4419-5D621B3F1EA6}" dt="2024-06-13T11:51:08.517" v="2"/>
          <ac:picMkLst>
            <pc:docMk/>
            <pc:sldMk cId="175489156" sldId="353"/>
            <ac:picMk id="6" creationId="{54B57038-F077-CE4E-BE21-C3F312B2C5BE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7226F-2BED-2248-ADEF-ED92A431643D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E13F-E7C5-B446-9ED5-233B48B03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9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silhouette-of-grass-during-sunset-CY2sDlYLSuE?utm_content=creditCopyText&amp;utm_medium=referral&amp;utm_source=unsplash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69A2E00C-703B-D69C-52E1-4B9105C28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4877"/>
            <a:ext cx="12192000" cy="579478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8168" y="5153123"/>
            <a:ext cx="7955665" cy="11756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Proxima Nova Rg" panose="02000506030000020004" pitchFamily="2" charset="0"/>
              </a:rPr>
              <a:t>Coping strategies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9AE538-03E2-E155-98A1-8A2FC4CF8B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5" t="6134" r="-2309" b="6968"/>
          <a:stretch/>
        </p:blipFill>
        <p:spPr>
          <a:xfrm>
            <a:off x="4725822" y="489711"/>
            <a:ext cx="2740356" cy="1076273"/>
          </a:xfrm>
          <a:prstGeom prst="rect">
            <a:avLst/>
          </a:prstGeom>
        </p:spPr>
      </p:pic>
      <p:pic>
        <p:nvPicPr>
          <p:cNvPr id="17" name="Picture 16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0D74EBE9-9B87-EF0E-45B1-19BFED0618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0" b="42300" l="621" r="17946">
                        <a14:foregroundMark x1="16761" y1="37500" x2="16761" y2="37500"/>
                        <a14:foregroundMark x1="6264" y1="31100" x2="6264" y2="31100"/>
                        <a14:foregroundMark x1="3837" y1="31100" x2="3837" y2="31100"/>
                        <a14:foregroundMark x1="621" y1="30800" x2="621" y2="30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91" r="80002" b="55470"/>
          <a:stretch/>
        </p:blipFill>
        <p:spPr>
          <a:xfrm>
            <a:off x="-2" y="104460"/>
            <a:ext cx="3204354" cy="1956663"/>
          </a:xfrm>
          <a:prstGeom prst="rect">
            <a:avLst/>
          </a:prstGeom>
        </p:spPr>
      </p:pic>
      <p:pic>
        <p:nvPicPr>
          <p:cNvPr id="19" name="Picture 18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A2642A29-5E22-0CC1-C4B7-45CCD80326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500" b="42400" l="81095" r="99831">
                        <a14:foregroundMark x1="81095" y1="28200" x2="81095" y2="28200"/>
                        <a14:foregroundMark x1="90688" y1="30600" x2="90688" y2="30600"/>
                        <a14:foregroundMark x1="97630" y1="39700" x2="97630" y2="39700"/>
                        <a14:foregroundMark x1="99097" y1="39700" x2="99097" y2="39700"/>
                        <a14:foregroundMark x1="99605" y1="39700" x2="99831" y2="39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15" t="23486" b="55391"/>
          <a:stretch/>
        </p:blipFill>
        <p:spPr>
          <a:xfrm>
            <a:off x="8835341" y="283142"/>
            <a:ext cx="3356659" cy="1972589"/>
          </a:xfrm>
          <a:prstGeom prst="rect">
            <a:avLst/>
          </a:prstGeom>
        </p:spPr>
      </p:pic>
      <p:sp>
        <p:nvSpPr>
          <p:cNvPr id="20" name="Subtitle 2">
            <a:extLst>
              <a:ext uri="{FF2B5EF4-FFF2-40B4-BE49-F238E27FC236}">
                <a16:creationId xmlns:a16="http://schemas.microsoft.com/office/drawing/2014/main" id="{1B55E687-0E60-6332-86DB-477D79AE2253}"/>
              </a:ext>
            </a:extLst>
          </p:cNvPr>
          <p:cNvSpPr txBox="1">
            <a:spLocks/>
          </p:cNvSpPr>
          <p:nvPr/>
        </p:nvSpPr>
        <p:spPr>
          <a:xfrm>
            <a:off x="4545957" y="5914717"/>
            <a:ext cx="3100086" cy="4535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rgbClr val="F5E8C9"/>
                </a:solidFill>
                <a:latin typeface="Proxima Nova Rg" panose="02000506030000020004" pitchFamily="2" charset="0"/>
              </a:rPr>
              <a:t>Lesson 7</a:t>
            </a:r>
          </a:p>
        </p:txBody>
      </p:sp>
    </p:spTree>
    <p:extLst>
      <p:ext uri="{BB962C8B-B14F-4D97-AF65-F5344CB8AC3E}">
        <p14:creationId xmlns:p14="http://schemas.microsoft.com/office/powerpoint/2010/main" val="363438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AD19516-807F-A01E-A780-2985017BA1C6}"/>
              </a:ext>
            </a:extLst>
          </p:cNvPr>
          <p:cNvSpPr/>
          <p:nvPr/>
        </p:nvSpPr>
        <p:spPr>
          <a:xfrm>
            <a:off x="7046843" y="2010710"/>
            <a:ext cx="4051695" cy="1996021"/>
          </a:xfrm>
          <a:prstGeom prst="roundRect">
            <a:avLst>
              <a:gd name="adj" fmla="val 3216"/>
            </a:avLst>
          </a:prstGeom>
          <a:solidFill>
            <a:srgbClr val="C2E3FA"/>
          </a:solidFill>
          <a:ln>
            <a:solidFill>
              <a:srgbClr val="6BBA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5E294-0BF3-98BC-AC59-1CCD5B89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086" y="406210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Dealing with difficulties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756C0-BB7F-A814-680F-EF24291D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7451"/>
            <a:ext cx="5257800" cy="35223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How we react to tough times is personal to us and may depend on how we're already feeling at the time.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The coping strategies we use can also vary depending on what's happened, how we're feeling and how well strategies we've used in the past have worked for us.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515A02-8BE8-C59F-8177-912F2E041604}"/>
              </a:ext>
            </a:extLst>
          </p:cNvPr>
          <p:cNvSpPr txBox="1"/>
          <p:nvPr/>
        </p:nvSpPr>
        <p:spPr>
          <a:xfrm>
            <a:off x="7311342" y="2227401"/>
            <a:ext cx="359589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latin typeface="Proxima Nova Rg" panose="02000506030000020004" pitchFamily="2" charset="0"/>
              </a:rPr>
              <a:t>What are some coping strategies people  might use to cope with a challenging situation?​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FCB7D9-2D29-BB77-B841-00D4F5046229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hands holding a tablet&#10;&#10;Description automatically generated">
            <a:extLst>
              <a:ext uri="{FF2B5EF4-FFF2-40B4-BE49-F238E27FC236}">
                <a16:creationId xmlns:a16="http://schemas.microsoft.com/office/drawing/2014/main" id="{4D102471-9A77-5737-F0C1-8CEBCAE598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915" y="2924629"/>
            <a:ext cx="3947885" cy="3947885"/>
          </a:xfrm>
          <a:prstGeom prst="rect">
            <a:avLst/>
          </a:prstGeom>
        </p:spPr>
      </p:pic>
      <p:pic>
        <p:nvPicPr>
          <p:cNvPr id="12" name="Picture 11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7430A447-22BE-BED5-503E-829DD802FDB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825" y="-89418"/>
            <a:ext cx="1123950" cy="635000"/>
          </a:xfrm>
          <a:prstGeom prst="rect">
            <a:avLst/>
          </a:prstGeom>
        </p:spPr>
      </p:pic>
      <p:pic>
        <p:nvPicPr>
          <p:cNvPr id="13" name="Picture 12" descr="A black and pink background&#10;&#10;Description automatically generated">
            <a:extLst>
              <a:ext uri="{FF2B5EF4-FFF2-40B4-BE49-F238E27FC236}">
                <a16:creationId xmlns:a16="http://schemas.microsoft.com/office/drawing/2014/main" id="{F131643D-52E9-8A20-D76D-461FC8ED25B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722086" y="6155476"/>
            <a:ext cx="2427514" cy="71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77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F1DB3-97BF-9006-AE61-23E99AE21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94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Different sorts of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7425A-BA11-57D0-595C-E97FCD7DF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9919"/>
            <a:ext cx="5402943" cy="39913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There are many coping strategies that people use, and a combination of strategies is often most effective.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Some of these are </a:t>
            </a:r>
            <a:r>
              <a:rPr lang="en-GB" sz="2400" b="1" dirty="0">
                <a:latin typeface="Proxima Nova Rg" panose="02000506030000020004" pitchFamily="2" charset="0"/>
              </a:rPr>
              <a:t>body-focused</a:t>
            </a:r>
            <a:r>
              <a:rPr lang="en-GB" sz="2400" dirty="0">
                <a:latin typeface="Proxima Nova Rg" panose="02000506030000020004" pitchFamily="2" charset="0"/>
              </a:rPr>
              <a:t>, some are </a:t>
            </a:r>
            <a:r>
              <a:rPr lang="en-GB" sz="2400" b="1" dirty="0">
                <a:latin typeface="Proxima Nova Rg" panose="02000506030000020004" pitchFamily="2" charset="0"/>
              </a:rPr>
              <a:t>emotion-focused</a:t>
            </a:r>
            <a:r>
              <a:rPr lang="en-GB" sz="2400" dirty="0">
                <a:latin typeface="Proxima Nova Rg" panose="02000506030000020004" pitchFamily="2" charset="0"/>
              </a:rPr>
              <a:t>, and some are </a:t>
            </a:r>
            <a:r>
              <a:rPr lang="en-GB" sz="2400" b="1" dirty="0">
                <a:latin typeface="Proxima Nova Rg" panose="02000506030000020004" pitchFamily="2" charset="0"/>
              </a:rPr>
              <a:t>problem-focused</a:t>
            </a:r>
            <a:r>
              <a:rPr lang="en-GB" sz="2400" dirty="0">
                <a:latin typeface="Proxima Nova Rg" panose="02000506030000020004" pitchFamily="2" charset="0"/>
              </a:rPr>
              <a:t>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See if you can sort the coping strategies into these three categories.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B57038-F077-CE4E-BE21-C3F312B2C5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2270">
            <a:off x="7294301" y="639883"/>
            <a:ext cx="3939917" cy="5578234"/>
          </a:xfrm>
          <a:prstGeom prst="rect">
            <a:avLst/>
          </a:prstGeom>
          <a:effectLst>
            <a:outerShdw blurRad="330200" dist="38100" dir="2700000" algn="tl" rotWithShape="0">
              <a:prstClr val="black">
                <a:alpha val="47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91BC30-C9AA-3F2A-F7D4-31CDB30385E9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1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F1DB3-97BF-9006-AE61-23E99AE21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94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Different sorts of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7425A-BA11-57D0-595C-E97FCD7DF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9919"/>
            <a:ext cx="3238863" cy="319884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000" b="1" dirty="0">
                <a:latin typeface="Proxima Nova Rg"/>
              </a:rPr>
              <a:t>Body-focused strategies</a:t>
            </a: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Take a bath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Go for a walk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Eat a snack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Quality sleep</a:t>
            </a:r>
            <a:endParaRPr lang="en-GB" sz="2000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Listen to music</a:t>
            </a: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91BC30-C9AA-3F2A-F7D4-31CDB30385E9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E64ECB3-F8D5-EE17-FC9A-6DFFA176D500}"/>
              </a:ext>
            </a:extLst>
          </p:cNvPr>
          <p:cNvSpPr txBox="1">
            <a:spLocks/>
          </p:cNvSpPr>
          <p:nvPr/>
        </p:nvSpPr>
        <p:spPr>
          <a:xfrm>
            <a:off x="4292600" y="2059919"/>
            <a:ext cx="3614783" cy="31886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>
                <a:latin typeface="Proxima Nova Rg"/>
              </a:rPr>
              <a:t>Emotion-focused strategies</a:t>
            </a: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Connect with friends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Write down your feelings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Practice gratitude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Practice mindfulness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Treat yourself</a:t>
            </a:r>
          </a:p>
          <a:p>
            <a:pPr marL="342900" indent="-342900"/>
            <a:r>
              <a:rPr lang="en-GB" sz="2000" dirty="0">
                <a:latin typeface="Proxima Nova Rg"/>
              </a:rPr>
              <a:t>Celebrate progress</a:t>
            </a:r>
          </a:p>
          <a:p>
            <a:pPr marL="0" indent="0">
              <a:buNone/>
            </a:pPr>
            <a:endParaRPr lang="en-GB" sz="2000" b="1" dirty="0">
              <a:latin typeface="Proxima Nova Rg"/>
            </a:endParaRPr>
          </a:p>
          <a:p>
            <a:pPr marL="0" indent="0">
              <a:buNone/>
            </a:pPr>
            <a:endParaRPr lang="en-GB" sz="2000" b="1" dirty="0">
              <a:latin typeface="Proxima Nova Rg"/>
            </a:endParaRPr>
          </a:p>
          <a:p>
            <a:pPr marL="0" indent="0">
              <a:buNone/>
            </a:pPr>
            <a:endParaRPr lang="en-GB" sz="2000" b="1" dirty="0">
              <a:latin typeface="Proxima Nova Rg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325B968-A504-1E30-BB12-EED83FD62A4B}"/>
              </a:ext>
            </a:extLst>
          </p:cNvPr>
          <p:cNvSpPr txBox="1">
            <a:spLocks/>
          </p:cNvSpPr>
          <p:nvPr/>
        </p:nvSpPr>
        <p:spPr>
          <a:xfrm>
            <a:off x="8122920" y="2059919"/>
            <a:ext cx="3503023" cy="31785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>
                <a:latin typeface="Proxima Nova Rg"/>
              </a:rPr>
              <a:t>Problem-focused strategies</a:t>
            </a: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Form a plan</a:t>
            </a:r>
            <a:endParaRPr lang="en-GB" sz="200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Draw up a timetable</a:t>
            </a:r>
            <a:endParaRPr lang="en-GB" sz="2000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Set clear goals</a:t>
            </a:r>
            <a:endParaRPr lang="en-GB" sz="2000" dirty="0">
              <a:latin typeface="Proxima Nova Rg" panose="02000506030000020004" pitchFamily="2" charset="0"/>
            </a:endParaRPr>
          </a:p>
          <a:p>
            <a:pPr marL="342900" indent="-342900"/>
            <a:r>
              <a:rPr lang="en-GB" sz="2000" dirty="0">
                <a:latin typeface="Proxima Nova Rg"/>
              </a:rPr>
              <a:t>Seek information and advice</a:t>
            </a:r>
            <a:endParaRPr lang="en-GB" sz="20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endParaRPr lang="en-GB" sz="2000" b="1" dirty="0">
              <a:latin typeface="Proxima Nova Rg" panose="02000506030000020004" pitchFamily="2" charset="0"/>
            </a:endParaRPr>
          </a:p>
        </p:txBody>
      </p:sp>
      <p:sp>
        <p:nvSpPr>
          <p:cNvPr id="11" name="Rounded Rectangle 13">
            <a:extLst>
              <a:ext uri="{FF2B5EF4-FFF2-40B4-BE49-F238E27FC236}">
                <a16:creationId xmlns:a16="http://schemas.microsoft.com/office/drawing/2014/main" id="{EF41DB4C-7670-B138-B1A3-6F325EA43724}"/>
              </a:ext>
            </a:extLst>
          </p:cNvPr>
          <p:cNvSpPr/>
          <p:nvPr/>
        </p:nvSpPr>
        <p:spPr>
          <a:xfrm>
            <a:off x="1651883" y="5658150"/>
            <a:ext cx="8684655" cy="746341"/>
          </a:xfrm>
          <a:prstGeom prst="roundRect">
            <a:avLst>
              <a:gd name="adj" fmla="val 3216"/>
            </a:avLst>
          </a:prstGeom>
          <a:solidFill>
            <a:srgbClr val="C2E3FA"/>
          </a:solidFill>
          <a:ln>
            <a:solidFill>
              <a:srgbClr val="6BBA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Some strategies will fit into more than one category. For example, we use our sense of hearing to listen to music, but it can directly impact our emotional state.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89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sitting on a bench&#10;&#10;Description automatically generated">
            <a:extLst>
              <a:ext uri="{FF2B5EF4-FFF2-40B4-BE49-F238E27FC236}">
                <a16:creationId xmlns:a16="http://schemas.microsoft.com/office/drawing/2014/main" id="{53E1E807-CFB9-B1C7-4FC9-0B25894573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97715" y="-10968"/>
            <a:ext cx="6894286" cy="69085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88C956-9353-CEFC-329F-FB87778EF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99" y="389451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How we 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3FB1E-AD4C-C006-9200-99780F6F2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2027"/>
            <a:ext cx="4558748" cy="35025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rgbClr val="597045"/>
                </a:solidFill>
                <a:latin typeface="Proxima Nova Rg" panose="02000506030000020004" pitchFamily="2" charset="0"/>
                <a:ea typeface="+mn-lt"/>
                <a:cs typeface="+mn-lt"/>
              </a:rPr>
              <a:t>Can you suggest occasions when each of the strategies you have sorted might be particularly effective?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Remember – there is no right or wrong answer. Different people will find some strategies more helpful than others.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56D05-0A8A-8CFA-5833-BF45C203BA0B}"/>
              </a:ext>
            </a:extLst>
          </p:cNvPr>
          <p:cNvSpPr txBox="1"/>
          <p:nvPr/>
        </p:nvSpPr>
        <p:spPr>
          <a:xfrm>
            <a:off x="10997442" y="36595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from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Canva</a:t>
            </a:r>
            <a:endParaRPr lang="en-US" sz="1000" u="sng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E93B7C-6F92-A71D-126F-744DA620AEFB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ack and pink background&#10;&#10;Description automatically generated">
            <a:extLst>
              <a:ext uri="{FF2B5EF4-FFF2-40B4-BE49-F238E27FC236}">
                <a16:creationId xmlns:a16="http://schemas.microsoft.com/office/drawing/2014/main" id="{993D4D44-00E7-4D6C-3C2F-8DB19FB0EC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4524899" y="6176855"/>
            <a:ext cx="2427514" cy="717038"/>
          </a:xfrm>
          <a:prstGeom prst="rect">
            <a:avLst/>
          </a:prstGeom>
        </p:spPr>
      </p:pic>
      <p:pic>
        <p:nvPicPr>
          <p:cNvPr id="12" name="Picture 11" descr="A blue triangle with black background&#10;&#10;Description automatically generated">
            <a:extLst>
              <a:ext uri="{FF2B5EF4-FFF2-40B4-BE49-F238E27FC236}">
                <a16:creationId xmlns:a16="http://schemas.microsoft.com/office/drawing/2014/main" id="{14425A7B-C061-6C01-C6F2-26683625D0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860" y="6514170"/>
            <a:ext cx="678680" cy="38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27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alking in a labyrinth&#10;&#10;Description automatically generated">
            <a:extLst>
              <a:ext uri="{FF2B5EF4-FFF2-40B4-BE49-F238E27FC236}">
                <a16:creationId xmlns:a16="http://schemas.microsoft.com/office/drawing/2014/main" id="{8DCD9BCF-1674-15A6-055B-C2D4A4E77EE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9000"/>
                    </a14:imgEffect>
                    <a14:imgEffect>
                      <a14:colorTemperature colorTemp="7199"/>
                    </a14:imgEffect>
                    <a14:imgEffect>
                      <a14:saturation sat="171000"/>
                    </a14:imgEffect>
                    <a14:imgEffect>
                      <a14:brightnessContrast bright="7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19E85-33B8-8D21-260D-4BF6F69D0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902" y="276753"/>
            <a:ext cx="5755272" cy="2991036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en-GB" sz="43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DB5E38"/>
                </a:solidFill>
                <a:latin typeface="Proxima Nova Rg"/>
              </a:rPr>
              <a:t>"We do not have to become heroes overnight. Just a step at a time, meeting each thing that comes up, seeing it not as dreadful as it appears, discovering that we have the strength to stare it down."</a:t>
            </a:r>
          </a:p>
          <a:p>
            <a:pPr marL="0" indent="0">
              <a:buNone/>
            </a:pPr>
            <a:endParaRPr lang="en-GB" dirty="0">
              <a:solidFill>
                <a:srgbClr val="DB5E38"/>
              </a:solidFill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DB5E38"/>
                </a:solidFill>
                <a:latin typeface="Proxima Nova Rg" panose="02000506030000020004" pitchFamily="2" charset="0"/>
              </a:rPr>
              <a:t>Eleanor Roosevelt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4A2820-D5EC-D9A9-8A78-40738A49378F}"/>
              </a:ext>
            </a:extLst>
          </p:cNvPr>
          <p:cNvSpPr txBox="1"/>
          <p:nvPr/>
        </p:nvSpPr>
        <p:spPr>
          <a:xfrm>
            <a:off x="10083189" y="6611779"/>
            <a:ext cx="2143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DB5E38"/>
                </a:solidFill>
                <a:latin typeface="Proxima Nova Rg" panose="02000506030000020004" pitchFamily="2" charset="0"/>
              </a:rPr>
              <a:t>Photo by </a:t>
            </a:r>
            <a:r>
              <a:rPr lang="en-GB" sz="1000" u="sng" dirty="0">
                <a:solidFill>
                  <a:srgbClr val="DB5E38"/>
                </a:solidFill>
                <a:latin typeface="Proxima Nova Rg" panose="02000506030000020004" pitchFamily="2" charset="0"/>
              </a:rPr>
              <a:t>Ashley Batz</a:t>
            </a:r>
            <a:r>
              <a:rPr lang="en-GB" sz="1000" dirty="0">
                <a:solidFill>
                  <a:srgbClr val="DB5E38"/>
                </a:solidFill>
                <a:latin typeface="Proxima Nova Rg" panose="02000506030000020004" pitchFamily="2" charset="0"/>
              </a:rPr>
              <a:t> on </a:t>
            </a:r>
            <a:r>
              <a:rPr lang="en-GB" sz="1000" dirty="0">
                <a:solidFill>
                  <a:srgbClr val="DB5E38"/>
                </a:solidFill>
                <a:latin typeface="Proxima Nova Rg" panose="0200050603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1000" dirty="0">
                <a:solidFill>
                  <a:srgbClr val="DB5E38"/>
                </a:solidFill>
                <a:latin typeface="Proxima Nova Rg" panose="02000506030000020004" pitchFamily="2" charset="0"/>
              </a:rPr>
              <a:t> </a:t>
            </a:r>
            <a:endParaRPr lang="en-US" sz="1000" dirty="0">
              <a:solidFill>
                <a:srgbClr val="DB5E38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51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and white sign with grey text&#10;&#10;Description automatically generated">
            <a:extLst>
              <a:ext uri="{FF2B5EF4-FFF2-40B4-BE49-F238E27FC236}">
                <a16:creationId xmlns:a16="http://schemas.microsoft.com/office/drawing/2014/main" id="{A50D7C69-F380-C467-4B64-E842B01A6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"/>
          <a:stretch/>
        </p:blipFill>
        <p:spPr>
          <a:xfrm>
            <a:off x="2760008" y="1881093"/>
            <a:ext cx="6671983" cy="309581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839E3F3C-3920-A634-6AF9-010FA8021A24}"/>
              </a:ext>
            </a:extLst>
          </p:cNvPr>
          <p:cNvSpPr/>
          <p:nvPr/>
        </p:nvSpPr>
        <p:spPr>
          <a:xfrm rot="16200000">
            <a:off x="10933936" y="2506427"/>
            <a:ext cx="1122702" cy="1043319"/>
          </a:xfrm>
          <a:prstGeom prst="rtTriangle">
            <a:avLst/>
          </a:prstGeom>
          <a:solidFill>
            <a:srgbClr val="6B8A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F826CE8F-025A-2783-F699-11FB69A7922D}"/>
              </a:ext>
            </a:extLst>
          </p:cNvPr>
          <p:cNvSpPr/>
          <p:nvPr/>
        </p:nvSpPr>
        <p:spPr>
          <a:xfrm rot="16200000">
            <a:off x="10174129" y="4881840"/>
            <a:ext cx="1856935" cy="1781974"/>
          </a:xfrm>
          <a:prstGeom prst="rtTriangle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3976FB29-40FE-039A-298C-86F04FABDA40}"/>
              </a:ext>
            </a:extLst>
          </p:cNvPr>
          <p:cNvSpPr/>
          <p:nvPr/>
        </p:nvSpPr>
        <p:spPr>
          <a:xfrm rot="5400000">
            <a:off x="160936" y="223776"/>
            <a:ext cx="1856935" cy="1781974"/>
          </a:xfrm>
          <a:prstGeom prst="rtTriangle">
            <a:avLst/>
          </a:prstGeom>
          <a:solidFill>
            <a:srgbClr val="ED4A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F7D8BE-FA90-CF30-4459-8BEF33A77103}"/>
              </a:ext>
            </a:extLst>
          </p:cNvPr>
          <p:cNvSpPr/>
          <p:nvPr/>
        </p:nvSpPr>
        <p:spPr>
          <a:xfrm rot="2700000">
            <a:off x="697473" y="2101208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6BBA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1">
            <a:extLst>
              <a:ext uri="{FF2B5EF4-FFF2-40B4-BE49-F238E27FC236}">
                <a16:creationId xmlns:a16="http://schemas.microsoft.com/office/drawing/2014/main" id="{46D6BEA6-55A3-C170-269B-2E4A1D8489BB}"/>
              </a:ext>
            </a:extLst>
          </p:cNvPr>
          <p:cNvSpPr/>
          <p:nvPr/>
        </p:nvSpPr>
        <p:spPr>
          <a:xfrm rot="5400000">
            <a:off x="8758997" y="5638492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C2E3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1">
            <a:extLst>
              <a:ext uri="{FF2B5EF4-FFF2-40B4-BE49-F238E27FC236}">
                <a16:creationId xmlns:a16="http://schemas.microsoft.com/office/drawing/2014/main" id="{B5B7921B-1CFB-C14C-BDE9-9EC39D56529D}"/>
              </a:ext>
            </a:extLst>
          </p:cNvPr>
          <p:cNvSpPr/>
          <p:nvPr/>
        </p:nvSpPr>
        <p:spPr>
          <a:xfrm rot="16200000">
            <a:off x="10211609" y="4503257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A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EE50A1EE-3A0A-CE6F-3A26-EAA57F075058}"/>
              </a:ext>
            </a:extLst>
          </p:cNvPr>
          <p:cNvSpPr/>
          <p:nvPr/>
        </p:nvSpPr>
        <p:spPr>
          <a:xfrm rot="13500000">
            <a:off x="10179265" y="-565221"/>
            <a:ext cx="1503032" cy="1503032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D9D6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B9BCD640-FD2F-7EDF-2DE4-BB003CD65B3E}"/>
              </a:ext>
            </a:extLst>
          </p:cNvPr>
          <p:cNvSpPr/>
          <p:nvPr/>
        </p:nvSpPr>
        <p:spPr>
          <a:xfrm rot="5400000">
            <a:off x="2293306" y="186295"/>
            <a:ext cx="1169421" cy="1169421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5E8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8356DA5-BE54-1088-67D9-951C8F991835}"/>
              </a:ext>
            </a:extLst>
          </p:cNvPr>
          <p:cNvSpPr/>
          <p:nvPr/>
        </p:nvSpPr>
        <p:spPr>
          <a:xfrm rot="16200000">
            <a:off x="211080" y="3248334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9E9C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2F28ADAD-970B-DB0F-C5F6-A0FA31B8A345}"/>
              </a:ext>
            </a:extLst>
          </p:cNvPr>
          <p:cNvSpPr/>
          <p:nvPr/>
        </p:nvSpPr>
        <p:spPr>
          <a:xfrm rot="8100000">
            <a:off x="814061" y="3875194"/>
            <a:ext cx="1085463" cy="10854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7B5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1">
            <a:extLst>
              <a:ext uri="{FF2B5EF4-FFF2-40B4-BE49-F238E27FC236}">
                <a16:creationId xmlns:a16="http://schemas.microsoft.com/office/drawing/2014/main" id="{8A34CA66-76E0-4423-A553-903FF296E810}"/>
              </a:ext>
            </a:extLst>
          </p:cNvPr>
          <p:cNvSpPr/>
          <p:nvPr/>
        </p:nvSpPr>
        <p:spPr>
          <a:xfrm rot="18900000">
            <a:off x="2674428" y="5042592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BFD6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1">
            <a:extLst>
              <a:ext uri="{FF2B5EF4-FFF2-40B4-BE49-F238E27FC236}">
                <a16:creationId xmlns:a16="http://schemas.microsoft.com/office/drawing/2014/main" id="{52EA0CD4-C46B-9DCE-114A-875301183113}"/>
              </a:ext>
            </a:extLst>
          </p:cNvPr>
          <p:cNvSpPr/>
          <p:nvPr/>
        </p:nvSpPr>
        <p:spPr>
          <a:xfrm rot="8100000">
            <a:off x="10084244" y="1971895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899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7b9d21a-925a-49e9-93d7-9782020f3462">
      <Terms xmlns="http://schemas.microsoft.com/office/infopath/2007/PartnerControls"/>
    </lcf76f155ced4ddcb4097134ff3c332f>
    <TaxCatchAll xmlns="f405e823-ec5d-4772-af58-273ea8b79ff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CF772F6850E04BBC59E1F63187FC6F" ma:contentTypeVersion="18" ma:contentTypeDescription="Create a new document." ma:contentTypeScope="" ma:versionID="833eb3dee03de706b959573fd3b810d3">
  <xsd:schema xmlns:xsd="http://www.w3.org/2001/XMLSchema" xmlns:xs="http://www.w3.org/2001/XMLSchema" xmlns:p="http://schemas.microsoft.com/office/2006/metadata/properties" xmlns:ns2="97b9d21a-925a-49e9-93d7-9782020f3462" xmlns:ns3="f405e823-ec5d-4772-af58-273ea8b79ff6" targetNamespace="http://schemas.microsoft.com/office/2006/metadata/properties" ma:root="true" ma:fieldsID="fffd1232843c5f41e1b24312dcb66d17" ns2:_="" ns3:_="">
    <xsd:import namespace="97b9d21a-925a-49e9-93d7-9782020f3462"/>
    <xsd:import namespace="f405e823-ec5d-4772-af58-273ea8b79f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b9d21a-925a-49e9-93d7-9782020f34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9007704f-416d-454c-bbc2-f265cb201e3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05e823-ec5d-4772-af58-273ea8b79ff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627ba6a-fb28-4be6-a75f-18e169db53bd}" ma:internalName="TaxCatchAll" ma:showField="CatchAllData" ma:web="f405e823-ec5d-4772-af58-273ea8b79ff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CAAB43-65FD-4741-BF4C-8A1F94BA456A}">
  <ds:schemaRefs>
    <ds:schemaRef ds:uri="http://schemas.microsoft.com/office/2006/metadata/properties"/>
    <ds:schemaRef ds:uri="http://schemas.microsoft.com/office/infopath/2007/PartnerControls"/>
    <ds:schemaRef ds:uri="97b9d21a-925a-49e9-93d7-9782020f3462"/>
    <ds:schemaRef ds:uri="f405e823-ec5d-4772-af58-273ea8b79ff6"/>
  </ds:schemaRefs>
</ds:datastoreItem>
</file>

<file path=customXml/itemProps2.xml><?xml version="1.0" encoding="utf-8"?>
<ds:datastoreItem xmlns:ds="http://schemas.openxmlformats.org/officeDocument/2006/customXml" ds:itemID="{2B34815E-44D2-49DD-A2F9-FD4FCB0235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627B6A-C5F5-457C-824C-2B1CC1E11C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b9d21a-925a-49e9-93d7-9782020f3462"/>
    <ds:schemaRef ds:uri="f405e823-ec5d-4772-af58-273ea8b79f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222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Dealing with difficulties</vt:lpstr>
      <vt:lpstr>Different sorts of strategies</vt:lpstr>
      <vt:lpstr>Different sorts of strategies</vt:lpstr>
      <vt:lpstr>How we 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Faye Booth</dc:creator>
  <cp:lastModifiedBy>Faye Booth</cp:lastModifiedBy>
  <cp:revision>3301</cp:revision>
  <dcterms:created xsi:type="dcterms:W3CDTF">2024-04-22T16:16:20Z</dcterms:created>
  <dcterms:modified xsi:type="dcterms:W3CDTF">2024-06-13T12:01:42Z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0x0101008DCF772F6850E04BBC59E1F63187FC6F</vt:lpwstr>
  </property>
  <property fmtid="{D5CDD505-2E9C-101B-9397-08002B2CF9AE}" pid="3" name="MediaServiceImageTags">
    <vt:lpwstr/>
  </property>
</Properties>
</file>

<file path=docProps/thumbnail.jpeg>
</file>